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D464-F694-534C-BF29-079B311E3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4C073-855A-E12F-098F-43FEC156A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B4F6B-88BA-D79D-7C38-90777CA1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3E5DF-1E6B-3132-B840-8F74AF14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6C7C3-7CF1-CD04-76E7-EC016CEF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3FC2-2BD6-22C4-13E3-0A78510D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F5D80-8E2A-4C00-1A9B-5BB1079C2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0337-074D-43D0-C786-13F30468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64E7-6248-FEA1-3AA7-5E9468C6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0D8F-A428-4D09-0E67-FFE27A38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44270-EE21-EE3E-F5C5-E9C33D456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EAEFD-110D-0514-F4D8-AA4765AC0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55D2E-153C-EE47-4CE5-B613CDB2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15F0F-ED5B-85D3-AC57-8C7EFDBB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E261F-B84A-A50E-2751-79ACB786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761A-C33B-CC0E-CCC5-9D242736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0CCF-8EC4-577A-5BCC-559456115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6B81-B411-5ECA-0370-B6223584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9C59-2269-393D-B08A-1FEE9A1E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4C3E4-B7D0-3D38-5D9F-7FA74987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E32D-48FE-0C01-258C-F4F5C8AD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519DF-56CE-BA63-6919-E21F3EB9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939C3-C98B-F0B0-5486-52374935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DA4D-6AAB-E6DB-321F-106A91DE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D9FE5-9AA7-1048-2E84-E7722C4E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D436-0C4C-25A6-8246-9DCAA766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A124B-4B94-6118-E1FB-5F5152157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D4457-A828-4B75-47EE-E6C256A7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7A55D-FF1E-0EB1-E26A-AD9E6B68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7BCE4-C787-691F-4D29-BA4A52C3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FC997-6E89-CA43-5093-984D6381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1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B318-CCE0-A4A2-FFE7-6B0DC9DA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D682A-D672-138B-076A-0D2CB0E2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78494-C1A4-84E6-35D4-F0F863265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DC897-A042-7223-7578-7B78F4EFF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DA7CA-0B0D-4A90-B73D-57E4534D8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9ED86-403A-1B20-FEE7-9C97257F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1FD84-A0DE-8298-53BF-9E8AB73A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49AA4-2471-E839-959D-88539E20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F18A-D276-0099-9461-1AC4280F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E65B3-1378-3358-0218-0DDB627E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F3C79-524F-4BD2-15A2-41C597B4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34AE-4F63-D072-45C7-39B6A2E8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1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56CEA-C221-B599-6C85-BB76B1D6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9264A-522C-D2D8-E7D9-E300B293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C7C96-44F8-B904-9329-B8929C20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2C17-FD83-9919-4F77-A88F8DA1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A40B-0F67-B032-5FBA-2D2C8630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7AC28-F4E1-5475-0440-B6F8E20CB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5446-5C3A-602E-2260-D51432E6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BF062-0745-C694-F4A7-AB097C63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5E8BE-7677-7627-A4A1-5187D53F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0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1EE4-42DC-F150-ED22-0B6E2266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7BD6E-B6F0-0271-D45B-BF7FB03CE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93940-5C46-343E-9AEE-4475417B3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D7D97-3B2A-9DE5-C540-E1CF5828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C777C-75E8-C735-D57F-742213B9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8F732-116D-B957-FA0A-0C02588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8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FF9B5-FC61-47F4-B033-637E2D4F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1C813-6A04-96B1-1969-D735682F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A2742-8C2E-6BC7-31D7-C77D7B55B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1937-F02C-4C54-B4CB-00D06F2CFB8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4900C-2E26-BCC3-F692-064E04B7A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04F9-E5DB-A396-82A9-2767001BE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0419-B147-4F1C-9F61-1B93F465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3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jpeg"/><Relationship Id="rId18" Type="http://schemas.openxmlformats.org/officeDocument/2006/relationships/image" Target="../media/image10.jpeg"/><Relationship Id="rId3" Type="http://schemas.openxmlformats.org/officeDocument/2006/relationships/image" Target="../media/image2.jpeg"/><Relationship Id="rId21" Type="http://schemas.openxmlformats.org/officeDocument/2006/relationships/image" Target="../media/image13.png"/><Relationship Id="rId7" Type="http://schemas.openxmlformats.org/officeDocument/2006/relationships/hyperlink" Target="mailto:chaplain@bnc.ox.ac.uk" TargetMode="External"/><Relationship Id="rId12" Type="http://schemas.openxmlformats.org/officeDocument/2006/relationships/hyperlink" Target="mailto:Junior.dean@bnc.ox.ac.uk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ubdean@bnc.ox.ac.uk" TargetMode="External"/><Relationship Id="rId11" Type="http://schemas.openxmlformats.org/officeDocument/2006/relationships/hyperlink" Target="https://www.bnc.ox.ac.uk/collegecounsellor" TargetMode="External"/><Relationship Id="rId5" Type="http://schemas.openxmlformats.org/officeDocument/2006/relationships/hyperlink" Target="mailto:dean@bnc.ox.ac.uk" TargetMode="External"/><Relationship Id="rId15" Type="http://schemas.openxmlformats.org/officeDocument/2006/relationships/image" Target="../media/image7.png"/><Relationship Id="rId10" Type="http://schemas.openxmlformats.org/officeDocument/2006/relationships/hyperlink" Target="mailto:studentsupport@bnc.ox.ac.uk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5.jpg"/><Relationship Id="rId14" Type="http://schemas.openxmlformats.org/officeDocument/2006/relationships/hyperlink" Target="mailto:Andrew.talbot@bnc.ox.ac.uk" TargetMode="External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6B8AA56-DFE4-F763-38F9-3E467B7C7C49}"/>
              </a:ext>
            </a:extLst>
          </p:cNvPr>
          <p:cNvSpPr/>
          <p:nvPr/>
        </p:nvSpPr>
        <p:spPr>
          <a:xfrm>
            <a:off x="645378" y="3066958"/>
            <a:ext cx="2581788" cy="3685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F8B8D9F-B387-33F4-D15A-6F98608494D5}"/>
              </a:ext>
            </a:extLst>
          </p:cNvPr>
          <p:cNvSpPr/>
          <p:nvPr/>
        </p:nvSpPr>
        <p:spPr>
          <a:xfrm>
            <a:off x="8870155" y="3143366"/>
            <a:ext cx="2532339" cy="3613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270A4F-54A3-3D98-0F6C-028AC7080C22}"/>
              </a:ext>
            </a:extLst>
          </p:cNvPr>
          <p:cNvSpPr/>
          <p:nvPr/>
        </p:nvSpPr>
        <p:spPr>
          <a:xfrm>
            <a:off x="3553734" y="3127293"/>
            <a:ext cx="5066522" cy="23348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1361B-4182-73D2-95D4-1C8D253AA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2" t="17545" r="34346" b="37343"/>
          <a:stretch>
            <a:fillRect/>
          </a:stretch>
        </p:blipFill>
        <p:spPr bwMode="auto">
          <a:xfrm>
            <a:off x="3791437" y="3324466"/>
            <a:ext cx="1066800" cy="128016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191855-3899-2433-AFAB-FD9BECB93EE2}"/>
              </a:ext>
            </a:extLst>
          </p:cNvPr>
          <p:cNvSpPr/>
          <p:nvPr/>
        </p:nvSpPr>
        <p:spPr>
          <a:xfrm>
            <a:off x="687374" y="982612"/>
            <a:ext cx="10747877" cy="20363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1C1F9-EA04-95E2-0597-180085DFB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3" b="7906"/>
          <a:stretch/>
        </p:blipFill>
        <p:spPr bwMode="auto">
          <a:xfrm>
            <a:off x="5240452" y="1067058"/>
            <a:ext cx="1083945" cy="1280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/var/folders/3d/63fmsqm52tdcs6rrrlt755l80000gn/T/com.microsoft.Word/Content.MSO/3531156A.tmp">
            <a:extLst>
              <a:ext uri="{FF2B5EF4-FFF2-40B4-BE49-F238E27FC236}">
                <a16:creationId xmlns:a16="http://schemas.microsoft.com/office/drawing/2014/main" id="{91808697-0CA6-386F-C567-144A1623B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38683" r="31533" b="23059"/>
          <a:stretch/>
        </p:blipFill>
        <p:spPr bwMode="auto">
          <a:xfrm>
            <a:off x="7347094" y="1043877"/>
            <a:ext cx="950258" cy="1287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F0886-8961-60A3-E8F6-557E4A6B60A0}"/>
              </a:ext>
            </a:extLst>
          </p:cNvPr>
          <p:cNvSpPr txBox="1"/>
          <p:nvPr/>
        </p:nvSpPr>
        <p:spPr>
          <a:xfrm>
            <a:off x="892602" y="2326536"/>
            <a:ext cx="14766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/>
              <a:t>Dean</a:t>
            </a:r>
          </a:p>
          <a:p>
            <a:pPr algn="ctr"/>
            <a:r>
              <a:rPr lang="en-GB" sz="1000" b="1" dirty="0"/>
              <a:t>Prof Simon </a:t>
            </a:r>
            <a:r>
              <a:rPr lang="en-GB" sz="1000" b="1" dirty="0" err="1"/>
              <a:t>Shogry</a:t>
            </a:r>
            <a:endParaRPr lang="en-GB" sz="1000" b="1" dirty="0"/>
          </a:p>
          <a:p>
            <a:pPr algn="ctr"/>
            <a:r>
              <a:rPr lang="en-GB" sz="1000" dirty="0">
                <a:hlinkClick r:id="rId5"/>
              </a:rPr>
              <a:t>dean@bnc.ox.ac.uk</a:t>
            </a:r>
            <a:endParaRPr lang="en-GB" sz="1000" dirty="0"/>
          </a:p>
          <a:p>
            <a:pPr algn="ctr"/>
            <a:r>
              <a:rPr lang="en-GB" sz="1000" dirty="0"/>
              <a:t>Phone via Porters’ Lodge</a:t>
            </a:r>
          </a:p>
          <a:p>
            <a:pPr algn="ctr"/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9490A-4B9C-70F8-EE9A-51DCF8F8EC05}"/>
              </a:ext>
            </a:extLst>
          </p:cNvPr>
          <p:cNvSpPr txBox="1"/>
          <p:nvPr/>
        </p:nvSpPr>
        <p:spPr>
          <a:xfrm>
            <a:off x="3049736" y="2326536"/>
            <a:ext cx="14766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/>
              <a:t>Sub Dean</a:t>
            </a:r>
          </a:p>
          <a:p>
            <a:pPr algn="ctr"/>
            <a:r>
              <a:rPr lang="en-GB" sz="1000" b="1" dirty="0"/>
              <a:t>Dr Arnaud Petit</a:t>
            </a:r>
          </a:p>
          <a:p>
            <a:pPr algn="ctr"/>
            <a:r>
              <a:rPr lang="en-GB" sz="1000" dirty="0">
                <a:hlinkClick r:id="rId6"/>
              </a:rPr>
              <a:t>subdean@bnc.ox.ac.uk</a:t>
            </a:r>
            <a:endParaRPr lang="en-GB" sz="1000" dirty="0"/>
          </a:p>
          <a:p>
            <a:pPr algn="ctr"/>
            <a:r>
              <a:rPr lang="en-GB" sz="1000" dirty="0"/>
              <a:t>Phone via Porters’ Lodge</a:t>
            </a:r>
          </a:p>
          <a:p>
            <a:pPr algn="ctr"/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A0B36-3941-0F3F-0FB2-25B2EF82C29A}"/>
              </a:ext>
            </a:extLst>
          </p:cNvPr>
          <p:cNvSpPr txBox="1"/>
          <p:nvPr/>
        </p:nvSpPr>
        <p:spPr>
          <a:xfrm>
            <a:off x="6734243" y="2373261"/>
            <a:ext cx="228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Diversity &amp; Equality Harassment Officer</a:t>
            </a:r>
          </a:p>
          <a:p>
            <a:pPr algn="ctr"/>
            <a:r>
              <a:rPr lang="en-GB" sz="1000" b="1" dirty="0"/>
              <a:t>Dr Anne Edwards</a:t>
            </a:r>
          </a:p>
          <a:p>
            <a:pPr algn="ctr"/>
            <a:r>
              <a:rPr lang="en-GB" sz="1000" dirty="0">
                <a:hlinkClick r:id="rId6"/>
              </a:rPr>
              <a:t>anne.edwards@bnc.ox.ac.uk</a:t>
            </a:r>
            <a:endParaRPr lang="en-GB" sz="1000" dirty="0"/>
          </a:p>
          <a:p>
            <a:pPr algn="ctr"/>
            <a:r>
              <a:rPr lang="en-GB" sz="1000" dirty="0"/>
              <a:t>Phone via Porters’ Lodge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86758-903C-EC8C-EFDC-A4A92FF129C3}"/>
              </a:ext>
            </a:extLst>
          </p:cNvPr>
          <p:cNvSpPr txBox="1"/>
          <p:nvPr/>
        </p:nvSpPr>
        <p:spPr>
          <a:xfrm>
            <a:off x="5021754" y="2340423"/>
            <a:ext cx="1511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Chaplain</a:t>
            </a:r>
          </a:p>
          <a:p>
            <a:pPr algn="ctr"/>
            <a:r>
              <a:rPr lang="en-GB" sz="1000" b="1" dirty="0"/>
              <a:t>Revd David Sheen</a:t>
            </a:r>
          </a:p>
          <a:p>
            <a:pPr algn="ctr"/>
            <a:r>
              <a:rPr lang="en-GB" sz="1000" dirty="0">
                <a:hlinkClick r:id="rId7"/>
              </a:rPr>
              <a:t>chaplain@bnc.ox.ac.uk</a:t>
            </a:r>
            <a:endParaRPr lang="en-GB" sz="1000" dirty="0"/>
          </a:p>
          <a:p>
            <a:pPr algn="ctr"/>
            <a:r>
              <a:rPr lang="en-GB" sz="1000" dirty="0"/>
              <a:t>Phone 01865 77833</a:t>
            </a:r>
          </a:p>
          <a:p>
            <a:pPr algn="ctr"/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0D51B-80A9-D521-F8EC-EFFB6CDD0570}"/>
              </a:ext>
            </a:extLst>
          </p:cNvPr>
          <p:cNvSpPr txBox="1"/>
          <p:nvPr/>
        </p:nvSpPr>
        <p:spPr>
          <a:xfrm>
            <a:off x="8902912" y="4396448"/>
            <a:ext cx="25323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College Nurse</a:t>
            </a:r>
          </a:p>
          <a:p>
            <a:pPr algn="ctr"/>
            <a:r>
              <a:rPr lang="en-GB" sz="1000" b="1" dirty="0"/>
              <a:t>Kinneret Milgrom</a:t>
            </a:r>
          </a:p>
          <a:p>
            <a:pPr algn="just"/>
            <a:r>
              <a:rPr lang="en-GB" sz="10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surgeries are</a:t>
            </a:r>
            <a:r>
              <a:rPr lang="en-GB" sz="10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 </a:t>
            </a:r>
            <a:r>
              <a:rPr lang="en-GB" sz="100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Mon 9:00am-12noon </a:t>
            </a:r>
            <a:r>
              <a:rPr lang="en-GB" sz="1000" dirty="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/ </a:t>
            </a:r>
            <a:r>
              <a:rPr lang="en-GB" sz="100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Tues 9:00am-12noon </a:t>
            </a:r>
            <a:r>
              <a:rPr lang="en-GB" sz="1000" dirty="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/ </a:t>
            </a:r>
            <a:r>
              <a:rPr lang="en-GB" sz="100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Weds 3:00pm-6:00pm </a:t>
            </a:r>
            <a:r>
              <a:rPr lang="en-GB" sz="1000" dirty="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/ </a:t>
            </a:r>
            <a:r>
              <a:rPr lang="en-GB" sz="100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Thurs 3:00pm-5.00pm </a:t>
            </a:r>
            <a:r>
              <a:rPr lang="en-GB" sz="1000" dirty="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/ Fri 8:00am-12noon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 book an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appointment in surgery hours </a:t>
            </a:r>
            <a:r>
              <a:rPr lang="en-GB" sz="1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here:</a:t>
            </a:r>
            <a:r>
              <a:rPr lang="en-GB" sz="1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https</a:t>
            </a:r>
            <a:r>
              <a:rPr lang="en-GB" sz="1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://www.bnc.ox.ac.uk/collegenurse</a:t>
            </a:r>
            <a:r>
              <a:rPr lang="en-GB" sz="1000" dirty="0">
                <a:ea typeface="Times New Roman" panose="02020603050405020304" pitchFamily="18" charset="0"/>
              </a:rPr>
              <a:t>Or </a:t>
            </a:r>
            <a:r>
              <a:rPr lang="en-GB" sz="1000" dirty="0">
                <a:effectLst/>
                <a:ea typeface="Times New Roman" panose="02020603050405020304" pitchFamily="18" charset="0"/>
              </a:rPr>
              <a:t>QR Code</a:t>
            </a:r>
            <a:endParaRPr lang="en-GB" sz="1000" dirty="0">
              <a:ea typeface="Times New Roman" panose="02020603050405020304" pitchFamily="18" charset="0"/>
            </a:endParaRPr>
          </a:p>
          <a:p>
            <a:endParaRPr lang="en-GB" sz="1000" u="sng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endParaRPr lang="en-GB" sz="1000" u="sng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endParaRPr lang="en-GB" sz="1000" dirty="0">
              <a:effectLst/>
              <a:ea typeface="Times New Roman" panose="02020603050405020304" pitchFamily="18" charset="0"/>
            </a:endParaRPr>
          </a:p>
          <a:p>
            <a:endParaRPr lang="en-GB" sz="1000" dirty="0">
              <a:effectLst/>
              <a:ea typeface="Times New Roman" panose="02020603050405020304" pitchFamily="18" charset="0"/>
            </a:endParaRPr>
          </a:p>
          <a:p>
            <a:endParaRPr lang="en-GB" sz="8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000" b="1" dirty="0">
                <a:effectLst/>
                <a:ea typeface="Times New Roman" panose="02020603050405020304" pitchFamily="18" charset="0"/>
              </a:rPr>
              <a:t>College Doctor</a:t>
            </a:r>
            <a:r>
              <a:rPr lang="en-GB" sz="1000" dirty="0">
                <a:effectLst/>
                <a:ea typeface="Times New Roman" panose="02020603050405020304" pitchFamily="18" charset="0"/>
              </a:rPr>
              <a:t>: Jericho Health Centre </a:t>
            </a:r>
          </a:p>
          <a:p>
            <a:pPr algn="ctr"/>
            <a:r>
              <a:rPr lang="en-GB" sz="1000" dirty="0">
                <a:effectLst/>
                <a:ea typeface="Times New Roman" panose="02020603050405020304" pitchFamily="18" charset="0"/>
              </a:rPr>
              <a:t>01865 311234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01E2A-7804-692C-36CB-D8B0E25A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70" y="3168944"/>
            <a:ext cx="1184275" cy="1243965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1A2E1C-830D-BC5F-D272-0417793395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66" b="24160"/>
          <a:stretch/>
        </p:blipFill>
        <p:spPr bwMode="auto">
          <a:xfrm>
            <a:off x="1316512" y="3103058"/>
            <a:ext cx="1239520" cy="116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60DC7B-99B0-10C6-ADCB-BF0C9E875745}"/>
              </a:ext>
            </a:extLst>
          </p:cNvPr>
          <p:cNvSpPr txBox="1"/>
          <p:nvPr/>
        </p:nvSpPr>
        <p:spPr>
          <a:xfrm>
            <a:off x="694997" y="4227579"/>
            <a:ext cx="2504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College Counsellor</a:t>
            </a:r>
          </a:p>
          <a:p>
            <a:pPr algn="ctr"/>
            <a:r>
              <a:rPr lang="en-GB" sz="10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Dr Sebastian </a:t>
            </a:r>
            <a:r>
              <a:rPr lang="en-GB" sz="1000" b="1" dirty="0" err="1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Petzolt</a:t>
            </a:r>
            <a:endParaRPr lang="en-GB" sz="1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studentsupport@bnc.ox.ac.uk</a:t>
            </a:r>
            <a:endParaRPr lang="en-GB" sz="1000" u="sng" dirty="0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Contact Hours in weeks 0-10</a:t>
            </a:r>
            <a:endParaRPr lang="en-GB" sz="1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Monday: 11:30-12:00 and 13:00-16:30 / Thursday: 13:00-15:00 / </a:t>
            </a:r>
            <a:endParaRPr lang="en-GB" sz="1000" dirty="0">
              <a:effectLst/>
              <a:ea typeface="Times New Roman" panose="02020603050405020304" pitchFamily="18" charset="0"/>
            </a:endParaRPr>
          </a:p>
          <a:p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Friday: 12:00-14:00 Students can book via: </a:t>
            </a:r>
            <a:r>
              <a:rPr lang="en-GB" sz="1000" u="sng" dirty="0">
                <a:solidFill>
                  <a:srgbClr val="0000F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hlinkClick r:id="rId11"/>
              </a:rPr>
              <a:t>https://www.bnc.ox.ac.uk/collegecounsellor</a:t>
            </a:r>
            <a:r>
              <a:rPr lang="en-GB" sz="1000" u="sng" dirty="0">
                <a:solidFill>
                  <a:srgbClr val="0000F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 QR Code</a:t>
            </a:r>
          </a:p>
          <a:p>
            <a:endParaRPr lang="en-GB" sz="1000" dirty="0">
              <a:solidFill>
                <a:srgbClr val="000000"/>
              </a:solidFill>
            </a:endParaRPr>
          </a:p>
          <a:p>
            <a:endParaRPr lang="en-GB" sz="1000" dirty="0">
              <a:solidFill>
                <a:srgbClr val="000000"/>
              </a:solidFill>
            </a:endParaRP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DFD18-CF63-72E0-21B0-C38F8E01566B}"/>
              </a:ext>
            </a:extLst>
          </p:cNvPr>
          <p:cNvSpPr txBox="1"/>
          <p:nvPr/>
        </p:nvSpPr>
        <p:spPr>
          <a:xfrm>
            <a:off x="3586095" y="4607116"/>
            <a:ext cx="1558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Arthur </a:t>
            </a:r>
            <a:r>
              <a:rPr lang="en-GB" sz="1000" b="1" dirty="0" err="1"/>
              <a:t>Disegna</a:t>
            </a:r>
            <a:endParaRPr lang="en-GB" sz="1000" b="1" dirty="0"/>
          </a:p>
          <a:p>
            <a:pPr algn="ctr"/>
            <a:r>
              <a:rPr lang="en-GB" sz="1000" b="1" dirty="0"/>
              <a:t>Junior Dean</a:t>
            </a:r>
          </a:p>
          <a:p>
            <a:pPr algn="ctr"/>
            <a:r>
              <a:rPr lang="en-GB" sz="1000" dirty="0">
                <a:hlinkClick r:id="rId12"/>
              </a:rPr>
              <a:t>junior.dean@bnc.ox.ac.uk</a:t>
            </a:r>
            <a:endParaRPr lang="en-GB" sz="1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149630-7076-0836-D2E1-0CF32B6382D7}"/>
              </a:ext>
            </a:extLst>
          </p:cNvPr>
          <p:cNvSpPr/>
          <p:nvPr/>
        </p:nvSpPr>
        <p:spPr>
          <a:xfrm>
            <a:off x="3522258" y="5550819"/>
            <a:ext cx="5130755" cy="12043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palatino"/>
                <a:ea typeface="Calibri" panose="020F0502020204030204" pitchFamily="34" charset="0"/>
                <a:cs typeface="Calibri" panose="020F0502020204030204" pitchFamily="34" charset="0"/>
              </a:rPr>
              <a:t>Night Line (8pm-8am) in term-time, call 01865 270270, run by students for students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DCAF10-2A65-FBE2-F974-BF02CC4E838A}"/>
              </a:ext>
            </a:extLst>
          </p:cNvPr>
          <p:cNvSpPr txBox="1"/>
          <p:nvPr/>
        </p:nvSpPr>
        <p:spPr>
          <a:xfrm>
            <a:off x="3641532" y="5644581"/>
            <a:ext cx="23154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JCR Welfare Officers &amp;</a:t>
            </a:r>
          </a:p>
          <a:p>
            <a:r>
              <a:rPr lang="en-GB" sz="1000" b="1" dirty="0"/>
              <a:t>JCR Peer Supporters:</a:t>
            </a:r>
          </a:p>
          <a:p>
            <a:r>
              <a:rPr lang="en-GB" sz="1000" dirty="0"/>
              <a:t>QR Code:</a:t>
            </a:r>
          </a:p>
          <a:p>
            <a:endParaRPr lang="en-GB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AF0093-49D6-E982-A43C-CBC8BEAC57A3}"/>
              </a:ext>
            </a:extLst>
          </p:cNvPr>
          <p:cNvSpPr txBox="1"/>
          <p:nvPr/>
        </p:nvSpPr>
        <p:spPr>
          <a:xfrm>
            <a:off x="6211060" y="5628853"/>
            <a:ext cx="226973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HCR Welfare Officers &amp;</a:t>
            </a:r>
          </a:p>
          <a:p>
            <a:r>
              <a:rPr lang="en-GB" sz="1000" b="1" dirty="0"/>
              <a:t>HCR Peer Supporters:</a:t>
            </a:r>
          </a:p>
          <a:p>
            <a:r>
              <a:rPr lang="en-GB" sz="1000" dirty="0"/>
              <a:t>QR Code:</a:t>
            </a:r>
          </a:p>
          <a:p>
            <a:endParaRPr lang="en-GB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68901F-2E5D-F133-C702-E4C4D6E48C86}"/>
              </a:ext>
            </a:extLst>
          </p:cNvPr>
          <p:cNvSpPr txBox="1"/>
          <p:nvPr/>
        </p:nvSpPr>
        <p:spPr>
          <a:xfrm>
            <a:off x="5224462" y="4609991"/>
            <a:ext cx="1558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/>
              <a:t>Bessie O’Dell</a:t>
            </a:r>
          </a:p>
          <a:p>
            <a:pPr algn="ctr"/>
            <a:r>
              <a:rPr lang="en-GB" sz="1000" b="1" dirty="0"/>
              <a:t>Junior Dean</a:t>
            </a:r>
          </a:p>
          <a:p>
            <a:pPr algn="ctr"/>
            <a:r>
              <a:rPr lang="en-GB" sz="1000" dirty="0">
                <a:hlinkClick r:id="rId12"/>
              </a:rPr>
              <a:t>junior.dean@bnc.ox.ac.uk</a:t>
            </a: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429F7-7981-B4DA-D659-FABE87C2C4C5}"/>
              </a:ext>
            </a:extLst>
          </p:cNvPr>
          <p:cNvSpPr txBox="1"/>
          <p:nvPr/>
        </p:nvSpPr>
        <p:spPr>
          <a:xfrm>
            <a:off x="6922359" y="4607116"/>
            <a:ext cx="1558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err="1"/>
              <a:t>Faojia</a:t>
            </a:r>
            <a:r>
              <a:rPr lang="en-GB" sz="1000" b="1" dirty="0"/>
              <a:t> Sultana</a:t>
            </a:r>
          </a:p>
          <a:p>
            <a:pPr algn="ctr"/>
            <a:r>
              <a:rPr lang="en-GB" sz="1000" b="1" dirty="0"/>
              <a:t>Junior Dean</a:t>
            </a:r>
          </a:p>
          <a:p>
            <a:pPr algn="ctr"/>
            <a:r>
              <a:rPr lang="en-GB" sz="1000" dirty="0">
                <a:hlinkClick r:id="rId12"/>
              </a:rPr>
              <a:t>junior.dean@bnc.ox.ac.uk</a:t>
            </a:r>
            <a:endParaRPr lang="en-GB" sz="1000" dirty="0"/>
          </a:p>
        </p:txBody>
      </p:sp>
      <p:pic>
        <p:nvPicPr>
          <p:cNvPr id="24" name="Picture 23" descr="Head Porter Andy Talbot: Interviewed - Brasenose College, Oxford">
            <a:extLst>
              <a:ext uri="{FF2B5EF4-FFF2-40B4-BE49-F238E27FC236}">
                <a16:creationId xmlns:a16="http://schemas.microsoft.com/office/drawing/2014/main" id="{A31EDCF9-7B36-3630-8611-E3DD5C27687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15277" r="48987" b="35339"/>
          <a:stretch/>
        </p:blipFill>
        <p:spPr bwMode="auto">
          <a:xfrm>
            <a:off x="9710964" y="1044959"/>
            <a:ext cx="1123797" cy="1323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A5CD9A-E0C1-7EC5-EFF4-3B6DA9F9677C}"/>
              </a:ext>
            </a:extLst>
          </p:cNvPr>
          <p:cNvSpPr txBox="1"/>
          <p:nvPr/>
        </p:nvSpPr>
        <p:spPr>
          <a:xfrm>
            <a:off x="9425285" y="2335613"/>
            <a:ext cx="17027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/>
              <a:t>Safety and Security Manager</a:t>
            </a:r>
          </a:p>
          <a:p>
            <a:pPr algn="ctr"/>
            <a:r>
              <a:rPr lang="en-GB" sz="1000" b="1" dirty="0"/>
              <a:t>Andy Talbot</a:t>
            </a:r>
          </a:p>
          <a:p>
            <a:pPr algn="ctr"/>
            <a:r>
              <a:rPr lang="en-GB" sz="1000" dirty="0">
                <a:hlinkClick r:id="rId14"/>
              </a:rPr>
              <a:t>andrew.talbot@bnc.ox.ac.uk</a:t>
            </a:r>
            <a:endParaRPr lang="en-GB" sz="1000" dirty="0"/>
          </a:p>
          <a:p>
            <a:pPr algn="ctr"/>
            <a:r>
              <a:rPr lang="en-GB" sz="1000" dirty="0"/>
              <a:t>Phone via Porters’ Lodge</a:t>
            </a:r>
          </a:p>
          <a:p>
            <a:pPr algn="ctr"/>
            <a:endParaRPr lang="en-GB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D295DE-2709-E81E-9CBF-8760DB15502F}"/>
              </a:ext>
            </a:extLst>
          </p:cNvPr>
          <p:cNvSpPr/>
          <p:nvPr/>
        </p:nvSpPr>
        <p:spPr>
          <a:xfrm>
            <a:off x="670935" y="60895"/>
            <a:ext cx="10731559" cy="895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F8F86C-E910-BEB8-EF05-2A813854A69F}"/>
              </a:ext>
            </a:extLst>
          </p:cNvPr>
          <p:cNvSpPr txBox="1"/>
          <p:nvPr/>
        </p:nvSpPr>
        <p:spPr>
          <a:xfrm>
            <a:off x="687374" y="4620"/>
            <a:ext cx="1071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BRASENOSE COLLEGE STUDENT WELFARE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For All Emergencies Contact The Porters’ Lodge: 01865 277830 (or after hours 9pm-7am 07710 916095)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Emergency Services call 999 / NHS service call 111 / Samaritans 116123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81BF84-D49B-B67F-89F1-F963FB5551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0491" y="3326956"/>
            <a:ext cx="1206382" cy="12801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1EAE74-120E-5933-F011-E34ABD931C6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166" t="3952" r="8134" b="10433"/>
          <a:stretch/>
        </p:blipFill>
        <p:spPr>
          <a:xfrm>
            <a:off x="1123665" y="1116487"/>
            <a:ext cx="1113970" cy="12407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8EC05C-E9F3-6F59-E829-4080CFF1A2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2366" y="5611497"/>
            <a:ext cx="810875" cy="800926"/>
          </a:xfrm>
          <a:prstGeom prst="rect">
            <a:avLst/>
          </a:prstGeom>
        </p:spPr>
      </p:pic>
      <p:pic>
        <p:nvPicPr>
          <p:cNvPr id="21" name="Picture 20" descr="A person with long hair and mustache&#10;&#10;Description automatically generated">
            <a:extLst>
              <a:ext uri="{FF2B5EF4-FFF2-40B4-BE49-F238E27FC236}">
                <a16:creationId xmlns:a16="http://schemas.microsoft.com/office/drawing/2014/main" id="{1A0CF0B7-E676-8616-EEC5-9CBDFDE5D64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17905" r="10274" b="17633"/>
          <a:stretch/>
        </p:blipFill>
        <p:spPr bwMode="auto">
          <a:xfrm>
            <a:off x="3224252" y="1073911"/>
            <a:ext cx="1120192" cy="1254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808632-FED6-14F9-A46E-666579D22E8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969" r="-1"/>
          <a:stretch/>
        </p:blipFill>
        <p:spPr>
          <a:xfrm>
            <a:off x="7160875" y="3328831"/>
            <a:ext cx="1136595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B9CA46-EAA4-E2F8-1D52-BFBCBAF2DDA3}"/>
              </a:ext>
            </a:extLst>
          </p:cNvPr>
          <p:cNvSpPr txBox="1"/>
          <p:nvPr/>
        </p:nvSpPr>
        <p:spPr>
          <a:xfrm>
            <a:off x="4202528" y="5173571"/>
            <a:ext cx="3531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/>
              <a:t>Junior Deans are available 6pm-8am Monday – Sunday in Term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728C4A5-F0D4-1E34-DFFF-C93148720E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76923" y="5576348"/>
            <a:ext cx="814877" cy="8129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6F30CA-020F-9C18-2E28-91BE5D43A4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2135273" y="5576348"/>
            <a:ext cx="821988" cy="8153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61BB83-D36F-9564-58DD-3F491EC2A83F}"/>
              </a:ext>
            </a:extLst>
          </p:cNvPr>
          <p:cNvSpPr txBox="1"/>
          <p:nvPr/>
        </p:nvSpPr>
        <p:spPr>
          <a:xfrm>
            <a:off x="3544472" y="6389294"/>
            <a:ext cx="5085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Night Line (8pm-8am) in term-time, call 01865 270270, run by students for students</a:t>
            </a: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817563-8B28-E086-40FC-16DA77E3B4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54543" y="5663486"/>
            <a:ext cx="697440" cy="6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351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</vt:lpstr>
      <vt:lpstr>Office Theme</vt:lpstr>
      <vt:lpstr>PowerPoint Presentation</vt:lpstr>
    </vt:vector>
  </TitlesOfParts>
  <Company>Brasenose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Jackson</dc:creator>
  <cp:lastModifiedBy>Kirsty Jackson</cp:lastModifiedBy>
  <cp:revision>28</cp:revision>
  <cp:lastPrinted>2023-08-25T08:06:11Z</cp:lastPrinted>
  <dcterms:created xsi:type="dcterms:W3CDTF">2023-08-10T09:26:16Z</dcterms:created>
  <dcterms:modified xsi:type="dcterms:W3CDTF">2023-09-21T13:25:15Z</dcterms:modified>
</cp:coreProperties>
</file>